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49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309" r:id="rId7"/>
    <p:sldId id="259" r:id="rId8"/>
    <p:sldId id="260" r:id="rId9"/>
    <p:sldId id="263" r:id="rId10"/>
    <p:sldId id="265" r:id="rId11"/>
    <p:sldId id="310" r:id="rId12"/>
    <p:sldId id="266" r:id="rId13"/>
    <p:sldId id="267" r:id="rId14"/>
    <p:sldId id="268" r:id="rId15"/>
    <p:sldId id="269" r:id="rId16"/>
    <p:sldId id="270" r:id="rId17"/>
    <p:sldId id="271" r:id="rId18"/>
    <p:sldId id="264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1" r:id="rId27"/>
    <p:sldId id="282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7608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5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35" Type="http://schemas.openxmlformats.org/officeDocument/2006/relationships/slide" Target="slides/slide34.xml"/><Relationship Id="rId51" Type="http://schemas.openxmlformats.org/officeDocument/2006/relationships/printerSettings" Target="printerSettings/printerSettings1.bin"/><Relationship Id="rId55" Type="http://schemas.openxmlformats.org/officeDocument/2006/relationships/tableStyles" Target="tableStyle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presProps" Target="presProps.xml"/><Relationship Id="rId54" Type="http://schemas.openxmlformats.org/officeDocument/2006/relationships/theme" Target="theme/theme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viewProps" Target="view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829CC-0FE6-564D-8476-A55A60DD6CE8}" type="datetimeFigureOut">
              <a:rPr lang="en-US" smtClean="0"/>
              <a:pPr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01B4B-CF29-D746-8C32-193B4AD3F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3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735451"/>
          </a:xfrm>
        </p:spPr>
        <p:txBody>
          <a:bodyPr>
            <a:normAutofit/>
          </a:bodyPr>
          <a:lstStyle/>
          <a:p>
            <a:r>
              <a:rPr lang="en-US" dirty="0" smtClean="0"/>
              <a:t>México</a:t>
            </a:r>
            <a:br>
              <a:rPr lang="en-US" dirty="0" smtClean="0"/>
            </a:br>
            <a:r>
              <a:rPr lang="en-US" dirty="0" err="1" smtClean="0"/>
              <a:t>América</a:t>
            </a:r>
            <a:r>
              <a:rPr lang="en-US" dirty="0" smtClean="0"/>
              <a:t> Central</a:t>
            </a:r>
            <a:br>
              <a:rPr lang="en-US" dirty="0" smtClean="0"/>
            </a:br>
            <a:r>
              <a:rPr lang="en-US" dirty="0" smtClean="0"/>
              <a:t>El </a:t>
            </a:r>
            <a:r>
              <a:rPr lang="en-US" dirty="0" err="1" smtClean="0"/>
              <a:t>Caribe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América</a:t>
            </a:r>
            <a:r>
              <a:rPr lang="en-US" dirty="0" smtClean="0"/>
              <a:t> del Sur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8767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Los </a:t>
            </a:r>
            <a:r>
              <a:rPr lang="en-US" sz="4000" dirty="0" err="1" smtClean="0"/>
              <a:t>Sustantivos</a:t>
            </a:r>
            <a:r>
              <a:rPr lang="en-US" sz="4000" dirty="0" smtClean="0"/>
              <a:t>: en </a:t>
            </a:r>
            <a:r>
              <a:rPr lang="en-US" sz="4000" dirty="0" err="1" smtClean="0"/>
              <a:t>español</a:t>
            </a:r>
            <a:r>
              <a:rPr lang="en-US" sz="4000" dirty="0" smtClean="0"/>
              <a:t>, </a:t>
            </a:r>
            <a:r>
              <a:rPr lang="en-US" sz="4000" dirty="0" err="1" smtClean="0"/>
              <a:t>todos</a:t>
            </a:r>
            <a:r>
              <a:rPr lang="en-US" sz="4000" dirty="0" smtClean="0"/>
              <a:t> los </a:t>
            </a:r>
            <a:r>
              <a:rPr lang="en-US" sz="4000" dirty="0" err="1" smtClean="0"/>
              <a:t>sustantivos</a:t>
            </a:r>
            <a:r>
              <a:rPr lang="en-US" sz="4000" dirty="0" smtClean="0"/>
              <a:t> son </a:t>
            </a:r>
            <a:r>
              <a:rPr lang="en-US" sz="4000" dirty="0" err="1" smtClean="0"/>
              <a:t>masculinos</a:t>
            </a:r>
            <a:r>
              <a:rPr lang="en-US" sz="4000" dirty="0" smtClean="0"/>
              <a:t> </a:t>
            </a:r>
            <a:r>
              <a:rPr lang="en-US" sz="4000" dirty="0" err="1" smtClean="0"/>
              <a:t>o</a:t>
            </a:r>
            <a:r>
              <a:rPr lang="en-US" sz="4000" dirty="0" smtClean="0"/>
              <a:t> </a:t>
            </a:r>
            <a:r>
              <a:rPr lang="en-US" sz="4000" dirty="0" err="1" smtClean="0"/>
              <a:t>femininos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All nouns are masculine or feminine, but their endings often tell you which gender they likely are.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025167"/>
          </a:xfrm>
        </p:spPr>
        <p:txBody>
          <a:bodyPr>
            <a:normAutofit fontScale="90000"/>
          </a:bodyPr>
          <a:lstStyle/>
          <a:p>
            <a:r>
              <a:rPr lang="en-US" sz="6667" dirty="0" err="1" smtClean="0"/>
              <a:t>o</a:t>
            </a:r>
            <a:r>
              <a:rPr lang="en-US" dirty="0" smtClean="0"/>
              <a:t>: </a:t>
            </a:r>
            <a:r>
              <a:rPr lang="en-US" sz="6000" b="1" dirty="0" smtClean="0"/>
              <a:t>el</a:t>
            </a:r>
            <a:r>
              <a:rPr lang="en-US" dirty="0" smtClean="0"/>
              <a:t> Chico, </a:t>
            </a:r>
            <a:r>
              <a:rPr lang="en-US" sz="6000" b="1" dirty="0" smtClean="0"/>
              <a:t>el</a:t>
            </a:r>
            <a:r>
              <a:rPr lang="en-US" dirty="0" smtClean="0"/>
              <a:t> </a:t>
            </a:r>
            <a:r>
              <a:rPr lang="en-US" dirty="0" err="1" smtClean="0"/>
              <a:t>bolígrafo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6667" dirty="0" smtClean="0"/>
              <a:t>a</a:t>
            </a:r>
            <a:r>
              <a:rPr lang="en-US" dirty="0" smtClean="0"/>
              <a:t>: </a:t>
            </a:r>
            <a:r>
              <a:rPr lang="en-US" sz="6667" b="1" dirty="0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chica</a:t>
            </a:r>
            <a:r>
              <a:rPr lang="en-US" dirty="0" smtClean="0"/>
              <a:t>, </a:t>
            </a:r>
            <a:r>
              <a:rPr lang="en-US" sz="6667" b="1" dirty="0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puerta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6667" dirty="0" err="1" smtClean="0"/>
              <a:t>cíon</a:t>
            </a:r>
            <a:r>
              <a:rPr lang="en-US" dirty="0" smtClean="0"/>
              <a:t>: </a:t>
            </a:r>
            <a:r>
              <a:rPr lang="en-US" sz="6667" b="1" dirty="0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presentacíon</a:t>
            </a:r>
            <a:r>
              <a:rPr lang="en-US" dirty="0" smtClean="0"/>
              <a:t>, </a:t>
            </a:r>
            <a:r>
              <a:rPr lang="en-US" sz="6667" b="1" dirty="0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pronunciacíon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6667" dirty="0" err="1" smtClean="0"/>
              <a:t>sión</a:t>
            </a:r>
            <a:r>
              <a:rPr lang="en-US" dirty="0" smtClean="0"/>
              <a:t>: </a:t>
            </a:r>
            <a:r>
              <a:rPr lang="en-US" sz="6667" b="1" dirty="0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revisión</a:t>
            </a:r>
            <a:r>
              <a:rPr lang="en-US" dirty="0" smtClean="0"/>
              <a:t>, </a:t>
            </a:r>
            <a:r>
              <a:rPr lang="en-US" sz="6667" b="1" dirty="0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misión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6667" dirty="0" smtClean="0"/>
              <a:t>dad</a:t>
            </a:r>
            <a:r>
              <a:rPr lang="en-US" dirty="0" smtClean="0"/>
              <a:t>: </a:t>
            </a:r>
            <a:r>
              <a:rPr lang="en-US" sz="6667" b="1" dirty="0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posibilidad</a:t>
            </a:r>
            <a:r>
              <a:rPr lang="en-US" dirty="0" smtClean="0"/>
              <a:t>, </a:t>
            </a:r>
            <a:r>
              <a:rPr lang="en-US" sz="6667" b="1" dirty="0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realidad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Pared</a:t>
            </a:r>
            <a:endParaRPr lang="en-US" dirty="0"/>
          </a:p>
        </p:txBody>
      </p:sp>
      <p:pic>
        <p:nvPicPr>
          <p:cNvPr id="4" name="Content Placeholder 3" descr="DownloadedFile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pared</a:t>
            </a:r>
            <a:endParaRPr lang="en-US" dirty="0"/>
          </a:p>
        </p:txBody>
      </p:sp>
      <p:pic>
        <p:nvPicPr>
          <p:cNvPr id="4" name="Content Placeholder 3" descr="DownloadedFile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Libro</a:t>
            </a:r>
            <a:endParaRPr lang="en-US" dirty="0"/>
          </a:p>
        </p:txBody>
      </p:sp>
      <p:pic>
        <p:nvPicPr>
          <p:cNvPr id="5" name="Content Placeholder 4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6463" r="-6463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libro</a:t>
            </a:r>
            <a:endParaRPr lang="en-US" dirty="0"/>
          </a:p>
        </p:txBody>
      </p:sp>
      <p:pic>
        <p:nvPicPr>
          <p:cNvPr id="4" name="Content Placeholder 3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6463" r="-6463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Tiza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DownloadedFile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tiza</a:t>
            </a:r>
            <a:endParaRPr lang="en-US" dirty="0"/>
          </a:p>
        </p:txBody>
      </p:sp>
      <p:pic>
        <p:nvPicPr>
          <p:cNvPr id="4" name="Content Placeholder 3" descr="DownloadedFile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cuaderno</a:t>
            </a:r>
            <a:endParaRPr lang="en-US" dirty="0"/>
          </a:p>
        </p:txBody>
      </p:sp>
      <p:pic>
        <p:nvPicPr>
          <p:cNvPr id="5" name="Content Placeholder 4" descr="cuadern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139" r="-9139"/>
          <a:stretch>
            <a:fillRect/>
          </a:stretch>
        </p:blipFill>
        <p:spPr/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cuaderno</a:t>
            </a:r>
            <a:endParaRPr lang="en-US" dirty="0"/>
          </a:p>
        </p:txBody>
      </p:sp>
      <p:pic>
        <p:nvPicPr>
          <p:cNvPr id="4" name="Content Placeholder 3" descr="cuadern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139" r="-9139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Conoces</a:t>
            </a:r>
            <a:r>
              <a:rPr lang="en-US" dirty="0" smtClean="0"/>
              <a:t> los </a:t>
            </a:r>
            <a:r>
              <a:rPr lang="en-US" dirty="0" err="1" smtClean="0"/>
              <a:t>países</a:t>
            </a:r>
            <a:r>
              <a:rPr lang="en-US" dirty="0" smtClean="0"/>
              <a:t> </a:t>
            </a:r>
            <a:r>
              <a:rPr lang="en-US" dirty="0" err="1" smtClean="0"/>
              <a:t>donde</a:t>
            </a:r>
            <a:r>
              <a:rPr lang="en-US" dirty="0" smtClean="0"/>
              <a:t> se </a:t>
            </a:r>
            <a:r>
              <a:rPr lang="en-US" dirty="0" err="1" smtClean="0"/>
              <a:t>hablan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8" name="Content Placeholder 7" descr="camroutl.gif"/>
          <p:cNvPicPr>
            <a:picLocks noGrp="1" noChangeAspect="1"/>
          </p:cNvPicPr>
          <p:nvPr>
            <p:ph idx="1"/>
          </p:nvPr>
        </p:nvPicPr>
        <p:blipFill>
          <a:blip r:embed="rId2"/>
          <a:srcRect l="-20253" r="-20253"/>
          <a:stretch>
            <a:fillRect/>
          </a:stretch>
        </p:blipFill>
        <p:spPr/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Papel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7200" r="-47200"/>
          <a:stretch>
            <a:fillRect/>
          </a:stretch>
        </p:blipFill>
        <p:spPr/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papel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7200" r="-47200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Ventana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images-3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27447" r="-27447"/>
          <a:stretch>
            <a:fillRect/>
          </a:stretch>
        </p:blipFill>
        <p:spPr/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endParaRPr lang="en-US" dirty="0"/>
          </a:p>
        </p:txBody>
      </p:sp>
      <p:pic>
        <p:nvPicPr>
          <p:cNvPr id="4" name="Content Placeholder 3" descr="images-3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27447" r="-27447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Escritorio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56727" r="-56727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escritorio</a:t>
            </a:r>
            <a:endParaRPr lang="en-US" dirty="0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56727" r="-56727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Mochilla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DownloadedFile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mochilla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DownloadedFile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bolígrafo</a:t>
            </a:r>
            <a:endParaRPr lang="en-US" dirty="0"/>
          </a:p>
        </p:txBody>
      </p:sp>
      <p:pic>
        <p:nvPicPr>
          <p:cNvPr id="5" name="Content Placeholder 4" descr="images-6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9735" r="-9735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borrador</a:t>
            </a:r>
            <a:endParaRPr lang="en-US" dirty="0"/>
          </a:p>
        </p:txBody>
      </p:sp>
      <p:pic>
        <p:nvPicPr>
          <p:cNvPr id="4" name="Content Placeholder 3" descr="images-7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30264" r="-30264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546877"/>
            <a:ext cx="7772400" cy="2593250"/>
          </a:xfrm>
        </p:spPr>
        <p:txBody>
          <a:bodyPr/>
          <a:lstStyle/>
          <a:p>
            <a:r>
              <a:rPr lang="en-US" dirty="0" smtClean="0"/>
              <a:t>Big Greg Eats Ham, Nancy Cooks Pork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140127"/>
            <a:ext cx="6400800" cy="2498673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Belice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Guatemala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El Salvador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Honduras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Nicaragua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Costa Rica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Panamá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cesto</a:t>
            </a:r>
            <a:r>
              <a:rPr lang="en-US" dirty="0" smtClean="0"/>
              <a:t> de </a:t>
            </a:r>
            <a:r>
              <a:rPr lang="en-US" dirty="0" err="1" smtClean="0"/>
              <a:t>papeles</a:t>
            </a:r>
            <a:endParaRPr lang="en-US" dirty="0"/>
          </a:p>
        </p:txBody>
      </p:sp>
      <p:pic>
        <p:nvPicPr>
          <p:cNvPr id="4" name="Content Placeholder 3" descr="DownloadedFile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755" r="-18755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cuaderno</a:t>
            </a:r>
            <a:endParaRPr lang="en-US" dirty="0"/>
          </a:p>
        </p:txBody>
      </p:sp>
      <p:pic>
        <p:nvPicPr>
          <p:cNvPr id="4" name="Content Placeholder 3" descr="cuadern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139" r="-9139"/>
          <a:stretch>
            <a:fillRect/>
          </a:stretch>
        </p:blipFill>
        <p:spPr/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escritorio</a:t>
            </a:r>
            <a:endParaRPr lang="en-US" dirty="0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56727" r="-56727"/>
          <a:stretch>
            <a:fillRect/>
          </a:stretch>
        </p:blipFill>
        <p:spPr/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lápiz</a:t>
            </a:r>
            <a:endParaRPr lang="en-US" dirty="0"/>
          </a:p>
        </p:txBody>
      </p:sp>
      <p:pic>
        <p:nvPicPr>
          <p:cNvPr id="4" name="Content Placeholder 3" descr="images-8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84891" r="-84891"/>
          <a:stretch>
            <a:fillRect/>
          </a:stretch>
        </p:blipFill>
        <p:spPr/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libro</a:t>
            </a:r>
            <a:endParaRPr lang="en-US" dirty="0"/>
          </a:p>
        </p:txBody>
      </p:sp>
      <p:pic>
        <p:nvPicPr>
          <p:cNvPr id="4" name="Content Placeholder 3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6463" r="-6463"/>
          <a:stretch>
            <a:fillRect/>
          </a:stretch>
        </p:blipFill>
        <p:spPr/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map</a:t>
            </a:r>
            <a:r>
              <a:rPr lang="en-US" b="1" i="1" dirty="0" err="1" smtClean="0"/>
              <a:t>a</a:t>
            </a:r>
            <a:endParaRPr lang="en-US" b="1" i="1" dirty="0"/>
          </a:p>
        </p:txBody>
      </p:sp>
      <p:pic>
        <p:nvPicPr>
          <p:cNvPr id="4" name="Content Placeholder 3" descr="images-5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70288" r="-70288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mochilla</a:t>
            </a:r>
            <a:endParaRPr lang="en-US" dirty="0"/>
          </a:p>
        </p:txBody>
      </p:sp>
      <p:pic>
        <p:nvPicPr>
          <p:cNvPr id="4" name="Content Placeholder 3" descr="DownloadedFile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página</a:t>
            </a:r>
            <a:endParaRPr lang="en-US" dirty="0"/>
          </a:p>
        </p:txBody>
      </p:sp>
      <p:pic>
        <p:nvPicPr>
          <p:cNvPr id="4" name="Content Placeholder 3" descr="images-9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26443" r="-26443"/>
          <a:stretch>
            <a:fillRect/>
          </a:stretch>
        </p:blipFill>
        <p:spPr/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papel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7200" r="-47200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pared</a:t>
            </a:r>
            <a:endParaRPr lang="en-US" dirty="0"/>
          </a:p>
        </p:txBody>
      </p:sp>
      <p:pic>
        <p:nvPicPr>
          <p:cNvPr id="4" name="Content Placeholder 3" descr="DownloadedFile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p_of_central-america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284" r="-18284"/>
          <a:stretch>
            <a:fillRect/>
          </a:stretch>
        </p:blipFill>
        <p:spPr>
          <a:xfrm>
            <a:off x="-1199502" y="689078"/>
            <a:ext cx="11501110" cy="6325167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periodico</a:t>
            </a:r>
            <a:endParaRPr lang="en-US" dirty="0"/>
          </a:p>
        </p:txBody>
      </p:sp>
      <p:pic>
        <p:nvPicPr>
          <p:cNvPr id="4" name="Content Placeholder 3" descr="images-10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74535" r="-74535"/>
          <a:stretch>
            <a:fillRect/>
          </a:stretch>
        </p:blipFill>
        <p:spPr>
          <a:xfrm>
            <a:off x="-2065282" y="1417638"/>
            <a:ext cx="8229600" cy="4525963"/>
          </a:xfrm>
        </p:spPr>
      </p:pic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6200" y="1668029"/>
            <a:ext cx="2209800" cy="36830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pizarra</a:t>
            </a:r>
            <a:endParaRPr lang="en-US" dirty="0"/>
          </a:p>
        </p:txBody>
      </p:sp>
      <p:pic>
        <p:nvPicPr>
          <p:cNvPr id="4" name="Content Placeholder 3" descr="pizarra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850" r="-8850"/>
          <a:stretch>
            <a:fillRect/>
          </a:stretch>
        </p:blipFill>
        <p:spPr/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puerta</a:t>
            </a:r>
            <a:endParaRPr lang="en-US" dirty="0"/>
          </a:p>
        </p:txBody>
      </p:sp>
      <p:pic>
        <p:nvPicPr>
          <p:cNvPr id="4" name="Content Placeholder 3" descr="images-1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67088" r="-67088"/>
          <a:stretch>
            <a:fillRect/>
          </a:stretch>
        </p:blipFill>
        <p:spPr/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pupitre</a:t>
            </a:r>
            <a:endParaRPr lang="en-US" dirty="0"/>
          </a:p>
        </p:txBody>
      </p:sp>
      <p:pic>
        <p:nvPicPr>
          <p:cNvPr id="4" name="Content Placeholder 3" descr="images-1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reloj</a:t>
            </a:r>
            <a:endParaRPr lang="en-US" dirty="0"/>
          </a:p>
        </p:txBody>
      </p:sp>
      <p:pic>
        <p:nvPicPr>
          <p:cNvPr id="4" name="Content Placeholder 3" descr="images-13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revista</a:t>
            </a:r>
            <a:endParaRPr lang="en-US" dirty="0"/>
          </a:p>
        </p:txBody>
      </p:sp>
      <p:pic>
        <p:nvPicPr>
          <p:cNvPr id="4" name="Content Placeholder 3" descr="images-1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61069" r="-61069"/>
          <a:stretch>
            <a:fillRect/>
          </a:stretch>
        </p:blipFill>
        <p:spPr/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sacapunt</a:t>
            </a:r>
            <a:r>
              <a:rPr lang="en-US" sz="6000" b="1" dirty="0" err="1" smtClean="0"/>
              <a:t>as</a:t>
            </a:r>
            <a:endParaRPr lang="en-US" sz="6000" b="1" dirty="0"/>
          </a:p>
        </p:txBody>
      </p:sp>
      <p:pic>
        <p:nvPicPr>
          <p:cNvPr id="4" name="Content Placeholder 3" descr="DownloadedFile-5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57583" r="-57583"/>
          <a:stretch>
            <a:fillRect/>
          </a:stretch>
        </p:blipFill>
        <p:spPr/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silla</a:t>
            </a:r>
            <a:endParaRPr lang="en-US" dirty="0"/>
          </a:p>
        </p:txBody>
      </p:sp>
      <p:pic>
        <p:nvPicPr>
          <p:cNvPr id="4" name="Content Placeholder 3" descr="DownloadedFile-6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86373" r="-86373"/>
          <a:stretch>
            <a:fillRect/>
          </a:stretch>
        </p:blipFill>
        <p:spPr/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tiza</a:t>
            </a:r>
            <a:endParaRPr lang="en-US" dirty="0"/>
          </a:p>
        </p:txBody>
      </p:sp>
      <p:pic>
        <p:nvPicPr>
          <p:cNvPr id="4" name="Content Placeholder 3" descr="DownloadedFile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smtClean="0"/>
              <a:t>ventana</a:t>
            </a:r>
            <a:endParaRPr lang="en-US"/>
          </a:p>
        </p:txBody>
      </p:sp>
      <p:pic>
        <p:nvPicPr>
          <p:cNvPr id="4" name="Content Placeholder 3" descr="images-3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27447" r="-27447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América</a:t>
            </a:r>
            <a:r>
              <a:rPr lang="en-US" dirty="0" smtClean="0"/>
              <a:t> del Sur</a:t>
            </a:r>
            <a:endParaRPr lang="en-US" dirty="0"/>
          </a:p>
        </p:txBody>
      </p:sp>
      <p:pic>
        <p:nvPicPr>
          <p:cNvPr id="6" name="Content Placeholder 5" descr="latinout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8000" y="1417638"/>
            <a:ext cx="4932220" cy="54403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23456"/>
          </a:xfrm>
        </p:spPr>
        <p:txBody>
          <a:bodyPr>
            <a:normAutofit/>
          </a:bodyPr>
          <a:lstStyle/>
          <a:p>
            <a:r>
              <a:rPr lang="en-US" dirty="0" smtClean="0"/>
              <a:t>Vegetarians Can Eat </a:t>
            </a:r>
            <a:br>
              <a:rPr lang="en-US" dirty="0" smtClean="0"/>
            </a:br>
            <a:r>
              <a:rPr lang="en-US" dirty="0" smtClean="0"/>
              <a:t>Peas</a:t>
            </a:r>
            <a:br>
              <a:rPr lang="en-US" dirty="0" smtClean="0"/>
            </a:br>
            <a:r>
              <a:rPr lang="en-US" dirty="0" smtClean="0"/>
              <a:t>Carrots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Unlimited Peanut Butter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outh_america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7950" y="0"/>
            <a:ext cx="7779125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pPr algn="l"/>
            <a:r>
              <a:rPr lang="en-US" u="sng" dirty="0" smtClean="0"/>
              <a:t>El </a:t>
            </a:r>
            <a:r>
              <a:rPr lang="en-US" u="sng" dirty="0" err="1" smtClean="0"/>
              <a:t>Verbo</a:t>
            </a:r>
            <a:r>
              <a:rPr lang="en-US" u="sng" dirty="0" smtClean="0"/>
              <a:t> Ser</a:t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dirty="0" err="1" smtClean="0"/>
              <a:t>Yo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soy</a:t>
            </a:r>
            <a:r>
              <a:rPr lang="en-US" dirty="0" smtClean="0"/>
              <a:t>			     </a:t>
            </a:r>
            <a:r>
              <a:rPr lang="en-US" dirty="0" err="1" smtClean="0"/>
              <a:t>Nosotros/as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somos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eres</a:t>
            </a:r>
            <a:r>
              <a:rPr lang="en-US" dirty="0" smtClean="0"/>
              <a:t>			     </a:t>
            </a:r>
            <a:r>
              <a:rPr lang="en-US" dirty="0" err="1" smtClean="0"/>
              <a:t>Vosotros/as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sois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Ud</a:t>
            </a:r>
            <a:r>
              <a:rPr lang="en-US" dirty="0" smtClean="0"/>
              <a:t>. 						     </a:t>
            </a:r>
            <a:r>
              <a:rPr lang="en-US" dirty="0" err="1" smtClean="0"/>
              <a:t>Uds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err="1" smtClean="0"/>
              <a:t>él</a:t>
            </a:r>
            <a:r>
              <a:rPr lang="en-US" dirty="0" smtClean="0"/>
              <a:t>	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es</a:t>
            </a:r>
            <a:r>
              <a:rPr lang="en-US" dirty="0" smtClean="0"/>
              <a:t>				     </a:t>
            </a:r>
            <a:r>
              <a:rPr lang="en-US" dirty="0" err="1" smtClean="0"/>
              <a:t>ellos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son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ella</a:t>
            </a:r>
            <a:r>
              <a:rPr lang="en-US" dirty="0" smtClean="0"/>
              <a:t> 						     </a:t>
            </a:r>
            <a:r>
              <a:rPr lang="en-US" dirty="0" err="1" smtClean="0"/>
              <a:t>ellas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58538"/>
          </a:xfrm>
        </p:spPr>
        <p:txBody>
          <a:bodyPr/>
          <a:lstStyle/>
          <a:p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eres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 </a:t>
            </a:r>
            <a:r>
              <a:rPr lang="en-US" dirty="0" err="1" smtClean="0"/>
              <a:t>llamo</a:t>
            </a:r>
            <a:r>
              <a:rPr lang="en-US" dirty="0" smtClean="0"/>
              <a:t> Srta. </a:t>
            </a:r>
            <a:r>
              <a:rPr lang="en-US" dirty="0" err="1" smtClean="0"/>
              <a:t>Petrucci</a:t>
            </a:r>
            <a:r>
              <a:rPr lang="en-US" dirty="0" smtClean="0"/>
              <a:t>,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soy de Royal Oak, Michigan, en los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291</Words>
  <Application>Microsoft Macintosh PowerPoint</Application>
  <PresentationFormat>On-screen Show (4:3)</PresentationFormat>
  <Paragraphs>54</Paragraphs>
  <Slides>49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México América Central El Caribe América del Sur</vt:lpstr>
      <vt:lpstr>¿Conoces los países donde se hablan español?</vt:lpstr>
      <vt:lpstr>Big Greg Eats Ham, Nancy Cooks Pork</vt:lpstr>
      <vt:lpstr>Slide 4</vt:lpstr>
      <vt:lpstr>América del Sur</vt:lpstr>
      <vt:lpstr>Vegetarians Can Eat  Peas Carrots and Unlimited Peanut Butter</vt:lpstr>
      <vt:lpstr>Slide 7</vt:lpstr>
      <vt:lpstr>El Verbo Ser  Yosoy        Nosotros/assomos Túeres        Vosotros/assois Ud.            Uds. él es         ellosson ella            ellas   </vt:lpstr>
      <vt:lpstr>¿De dónde eres?  Me llamo Srta. Petrucci, y yo soy de Royal Oak, Michigan, en los estados unidos.</vt:lpstr>
      <vt:lpstr>Los Sustantivos: en español, todos los sustantivos son masculinos o femininos All nouns are masculine or feminine, but their endings often tell you which gender they likely are. </vt:lpstr>
      <vt:lpstr>o: el Chico, el bolígrafo a: la chica, la puerta cíon: la presentacíon, la pronunciacíon sión: la revisión, la misión dad: la posibilidad, la realidad</vt:lpstr>
      <vt:lpstr>Pared</vt:lpstr>
      <vt:lpstr>El pared</vt:lpstr>
      <vt:lpstr>Libro</vt:lpstr>
      <vt:lpstr>El libro</vt:lpstr>
      <vt:lpstr>Tiza </vt:lpstr>
      <vt:lpstr>La tiza</vt:lpstr>
      <vt:lpstr>cuaderno</vt:lpstr>
      <vt:lpstr>El cuaderno</vt:lpstr>
      <vt:lpstr>Papel </vt:lpstr>
      <vt:lpstr>El papel</vt:lpstr>
      <vt:lpstr>Ventana </vt:lpstr>
      <vt:lpstr>La ventana</vt:lpstr>
      <vt:lpstr>Escritorio </vt:lpstr>
      <vt:lpstr>El escritorio</vt:lpstr>
      <vt:lpstr>Mochilla </vt:lpstr>
      <vt:lpstr>La mochilla </vt:lpstr>
      <vt:lpstr>El bolígrafo</vt:lpstr>
      <vt:lpstr>El borrador</vt:lpstr>
      <vt:lpstr>El cesto de papeles</vt:lpstr>
      <vt:lpstr>El cuaderno</vt:lpstr>
      <vt:lpstr>El escritorio</vt:lpstr>
      <vt:lpstr>El lápiz</vt:lpstr>
      <vt:lpstr>El libro</vt:lpstr>
      <vt:lpstr>El mapa</vt:lpstr>
      <vt:lpstr>La mochilla</vt:lpstr>
      <vt:lpstr>La página</vt:lpstr>
      <vt:lpstr>El papel</vt:lpstr>
      <vt:lpstr>El pared</vt:lpstr>
      <vt:lpstr>El periodico</vt:lpstr>
      <vt:lpstr>La pizarra</vt:lpstr>
      <vt:lpstr>La puerta</vt:lpstr>
      <vt:lpstr>El pupitre</vt:lpstr>
      <vt:lpstr>El reloj</vt:lpstr>
      <vt:lpstr>La revista</vt:lpstr>
      <vt:lpstr>El sacapuntas</vt:lpstr>
      <vt:lpstr>La silla</vt:lpstr>
      <vt:lpstr>La tiza</vt:lpstr>
      <vt:lpstr>La ventana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México América Central El Caribe América del Sur</dc:title>
  <dc:creator>Frankel Jewish Academy</dc:creator>
  <cp:lastModifiedBy>Frankel Jewish Academy</cp:lastModifiedBy>
  <cp:revision>11</cp:revision>
  <dcterms:created xsi:type="dcterms:W3CDTF">2011-10-06T13:01:49Z</dcterms:created>
  <dcterms:modified xsi:type="dcterms:W3CDTF">2011-10-06T13:04:17Z</dcterms:modified>
</cp:coreProperties>
</file>